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2"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83" autoAdjust="0"/>
    <p:restoredTop sz="94575" autoAdjust="0"/>
  </p:normalViewPr>
  <p:slideViewPr>
    <p:cSldViewPr>
      <p:cViewPr>
        <p:scale>
          <a:sx n="75" d="100"/>
          <a:sy n="75" d="100"/>
        </p:scale>
        <p:origin x="-208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Ro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4C42E8-4045-48F8-AFD9-EA8E6284E9D2}" type="slidenum">
              <a:rPr lang="en-US" altLang="en-US"/>
              <a:pPr/>
              <a:t>‹#›</a:t>
            </a:fld>
            <a:endParaRPr lang="en-US" altLang="en-US"/>
          </a:p>
        </p:txBody>
      </p:sp>
    </p:spTree>
    <p:extLst>
      <p:ext uri="{BB962C8B-B14F-4D97-AF65-F5344CB8AC3E}">
        <p14:creationId xmlns:p14="http://schemas.microsoft.com/office/powerpoint/2010/main" val="3392006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0692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3104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2353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23862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64420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1447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6758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15978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744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327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07076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1" name="Object 7"/>
          <p:cNvGraphicFramePr>
            <a:graphicFrameLocks noChangeAspect="1"/>
          </p:cNvGraphicFramePr>
          <p:nvPr userDrawn="1"/>
        </p:nvGraphicFramePr>
        <p:xfrm>
          <a:off x="5029200" y="838200"/>
          <a:ext cx="3981450" cy="1419225"/>
        </p:xfrm>
        <a:graphic>
          <a:graphicData uri="http://schemas.openxmlformats.org/presentationml/2006/ole">
            <mc:AlternateContent xmlns:mc="http://schemas.openxmlformats.org/markup-compatibility/2006">
              <mc:Choice xmlns:v="urn:schemas-microsoft-com:vml" Requires="v">
                <p:oleObj spid="_x0000_s1131" name="Document" r:id="rId14" imgW="4020477" imgH="1422337" progId="Word.Document.8">
                  <p:embed/>
                </p:oleObj>
              </mc:Choice>
              <mc:Fallback>
                <p:oleObj name="Document" r:id="rId14" imgW="4020477" imgH="1422337" progId="Word.Document.8">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838200"/>
                        <a:ext cx="3981450" cy="1419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32" name="Text Box 8"/>
          <p:cNvSpPr txBox="1">
            <a:spLocks noChangeArrowheads="1"/>
          </p:cNvSpPr>
          <p:nvPr/>
        </p:nvSpPr>
        <p:spPr bwMode="auto">
          <a:xfrm>
            <a:off x="5334000" y="2057400"/>
            <a:ext cx="3505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100"/>
              <a:t>“Algebra” may not be used as a strategy.  </a:t>
            </a:r>
            <a:r>
              <a:rPr lang="en-US" altLang="en-US" sz="1100" b="1"/>
              <a:t>ALL</a:t>
            </a:r>
            <a:r>
              <a:rPr lang="en-US" altLang="en-US" sz="1100"/>
              <a:t> submitted </a:t>
            </a:r>
          </a:p>
          <a:p>
            <a:pPr algn="ctr"/>
            <a:r>
              <a:rPr lang="en-US" altLang="en-US" sz="1100"/>
              <a:t>work must be in your writing or typed on a computer. </a:t>
            </a:r>
          </a:p>
          <a:p>
            <a:pPr algn="ctr"/>
            <a:r>
              <a:rPr lang="en-US" altLang="en-US" sz="1100"/>
              <a:t>You must be able to explain all work on your POW.</a:t>
            </a:r>
          </a:p>
        </p:txBody>
      </p:sp>
      <p:sp>
        <p:nvSpPr>
          <p:cNvPr id="1033" name="Text Box 9"/>
          <p:cNvSpPr txBox="1">
            <a:spLocks noChangeArrowheads="1"/>
          </p:cNvSpPr>
          <p:nvPr userDrawn="1"/>
        </p:nvSpPr>
        <p:spPr bwMode="auto">
          <a:xfrm>
            <a:off x="228600" y="3429000"/>
            <a:ext cx="4724400" cy="333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7800" indent="-177800">
              <a:defRPr sz="2400">
                <a:solidFill>
                  <a:schemeClr val="tx1"/>
                </a:solidFill>
                <a:latin typeface="Times New Roman" pitchFamily="18" charset="0"/>
              </a:defRPr>
            </a:lvl1pPr>
            <a:lvl2pPr marL="977900" indent="-457200">
              <a:defRPr sz="2400">
                <a:solidFill>
                  <a:schemeClr val="tx1"/>
                </a:solidFill>
                <a:latin typeface="Times New Roman" pitchFamily="18" charset="0"/>
              </a:defRPr>
            </a:lvl2pPr>
            <a:lvl3pPr marL="1549400" indent="-457200">
              <a:defRPr sz="2400">
                <a:solidFill>
                  <a:schemeClr val="tx1"/>
                </a:solidFill>
                <a:latin typeface="Times New Roman" pitchFamily="18" charset="0"/>
              </a:defRPr>
            </a:lvl3pPr>
            <a:lvl4pPr marL="2120900" indent="-457200">
              <a:defRPr sz="2400">
                <a:solidFill>
                  <a:schemeClr val="tx1"/>
                </a:solidFill>
                <a:latin typeface="Times New Roman" pitchFamily="18" charset="0"/>
              </a:defRPr>
            </a:lvl4pPr>
            <a:lvl5pPr marL="2692400" indent="-457200">
              <a:defRPr sz="2400">
                <a:solidFill>
                  <a:schemeClr val="tx1"/>
                </a:solidFill>
                <a:latin typeface="Times New Roman" pitchFamily="18" charset="0"/>
              </a:defRPr>
            </a:lvl5pPr>
            <a:lvl6pPr marL="3149600" indent="-457200" eaLnBrk="0" fontAlgn="base" hangingPunct="0">
              <a:spcBef>
                <a:spcPct val="0"/>
              </a:spcBef>
              <a:spcAft>
                <a:spcPct val="0"/>
              </a:spcAft>
              <a:defRPr sz="2400">
                <a:solidFill>
                  <a:schemeClr val="tx1"/>
                </a:solidFill>
                <a:latin typeface="Times New Roman" pitchFamily="18" charset="0"/>
              </a:defRPr>
            </a:lvl6pPr>
            <a:lvl7pPr marL="3606800" indent="-457200" eaLnBrk="0" fontAlgn="base" hangingPunct="0">
              <a:spcBef>
                <a:spcPct val="0"/>
              </a:spcBef>
              <a:spcAft>
                <a:spcPct val="0"/>
              </a:spcAft>
              <a:defRPr sz="2400">
                <a:solidFill>
                  <a:schemeClr val="tx1"/>
                </a:solidFill>
                <a:latin typeface="Times New Roman" pitchFamily="18" charset="0"/>
              </a:defRPr>
            </a:lvl7pPr>
            <a:lvl8pPr marL="4064000" indent="-457200" eaLnBrk="0" fontAlgn="base" hangingPunct="0">
              <a:spcBef>
                <a:spcPct val="0"/>
              </a:spcBef>
              <a:spcAft>
                <a:spcPct val="0"/>
              </a:spcAft>
              <a:defRPr sz="2400">
                <a:solidFill>
                  <a:schemeClr val="tx1"/>
                </a:solidFill>
                <a:latin typeface="Times New Roman" pitchFamily="18" charset="0"/>
              </a:defRPr>
            </a:lvl8pPr>
            <a:lvl9pPr marL="4521200" indent="-457200" eaLnBrk="0" fontAlgn="base" hangingPunct="0">
              <a:spcBef>
                <a:spcPct val="0"/>
              </a:spcBef>
              <a:spcAft>
                <a:spcPct val="0"/>
              </a:spcAft>
              <a:defRPr sz="2400">
                <a:solidFill>
                  <a:schemeClr val="tx1"/>
                </a:solidFill>
                <a:latin typeface="Times New Roman" pitchFamily="18" charset="0"/>
              </a:defRPr>
            </a:lvl9pPr>
          </a:lstStyle>
          <a:p>
            <a:r>
              <a:rPr lang="en-US" altLang="en-US" sz="1400" b="1" u="sng"/>
              <a:t>I. STATEMENT (5 points)</a:t>
            </a:r>
            <a:r>
              <a:rPr lang="en-US" altLang="en-US" sz="1600"/>
              <a:t> – </a:t>
            </a:r>
            <a:r>
              <a:rPr lang="en-US" altLang="en-US" sz="1200"/>
              <a:t>RESTATE the problem in your own words providing enough details to solve the problem.  </a:t>
            </a:r>
            <a:endParaRPr lang="en-US" altLang="en-US" sz="1800"/>
          </a:p>
          <a:p>
            <a:endParaRPr lang="en-US" altLang="en-US" sz="400" b="1" u="sng"/>
          </a:p>
          <a:p>
            <a:r>
              <a:rPr lang="en-US" altLang="en-US" sz="1400" b="1" u="sng"/>
              <a:t>II. PROCEDURE (15 points)</a:t>
            </a:r>
            <a:endParaRPr lang="en-US" altLang="en-US" sz="1600"/>
          </a:p>
          <a:p>
            <a:r>
              <a:rPr lang="en-US" altLang="en-US" sz="1200"/>
              <a:t>a.  Solve the problem, then EXPLAIN step by step how you found the</a:t>
            </a:r>
          </a:p>
          <a:p>
            <a:r>
              <a:rPr lang="en-US" altLang="en-US" sz="1200"/>
              <a:t>     solution.  Provide DETAILS!!!</a:t>
            </a:r>
            <a:endParaRPr lang="en-US" altLang="en-US" sz="800"/>
          </a:p>
          <a:p>
            <a:endParaRPr lang="en-US" altLang="en-US" sz="1300"/>
          </a:p>
          <a:p>
            <a:r>
              <a:rPr lang="en-US" altLang="en-US" sz="1200"/>
              <a:t>b.  Show ALL your work, steps, drawings or tables.</a:t>
            </a:r>
            <a:endParaRPr lang="en-US" altLang="en-US" sz="800"/>
          </a:p>
          <a:p>
            <a:endParaRPr lang="en-US" altLang="en-US" sz="1800"/>
          </a:p>
          <a:p>
            <a:r>
              <a:rPr lang="en-US" altLang="en-US" sz="1200"/>
              <a:t>c.  Name the main strategy that you used to solve this POW.  WHY?   </a:t>
            </a:r>
          </a:p>
          <a:p>
            <a:r>
              <a:rPr lang="en-US" altLang="en-US" sz="1200"/>
              <a:t>     Name one strategy that would not work to solve this POW.  WHY?</a:t>
            </a:r>
          </a:p>
          <a:p>
            <a:endParaRPr lang="en-US" altLang="en-US" sz="1200" b="1" u="sng"/>
          </a:p>
          <a:p>
            <a:r>
              <a:rPr lang="en-US" altLang="en-US" sz="1400" b="1" u="sng"/>
              <a:t>III. CONCLUSION (5 points)</a:t>
            </a:r>
            <a:r>
              <a:rPr lang="en-US" altLang="en-US" sz="1600"/>
              <a:t>        </a:t>
            </a:r>
            <a:r>
              <a:rPr lang="en-US" altLang="en-US" sz="1200"/>
              <a:t>a.  What is your answer?</a:t>
            </a:r>
            <a:endParaRPr lang="en-US" altLang="en-US" sz="800"/>
          </a:p>
          <a:p>
            <a:endParaRPr lang="en-US" altLang="en-US" sz="800"/>
          </a:p>
          <a:p>
            <a:r>
              <a:rPr lang="en-US" altLang="en-US" sz="1200"/>
              <a:t>b.  Could there be other CORRECT answers to this exact same problem?</a:t>
            </a:r>
            <a:endParaRPr lang="en-US" altLang="en-US" sz="800"/>
          </a:p>
          <a:p>
            <a:endParaRPr lang="en-US" altLang="en-US" sz="400"/>
          </a:p>
          <a:p>
            <a:r>
              <a:rPr lang="en-US" altLang="en-US" sz="1200"/>
              <a:t>c.  What did you learn OR what did this problem reinforce that was</a:t>
            </a:r>
          </a:p>
          <a:p>
            <a:r>
              <a:rPr lang="en-US" altLang="en-US" sz="1200"/>
              <a:t>     MATH RELATED?</a:t>
            </a:r>
          </a:p>
        </p:txBody>
      </p:sp>
      <p:sp>
        <p:nvSpPr>
          <p:cNvPr id="1034" name="Text Box 10"/>
          <p:cNvSpPr txBox="1">
            <a:spLocks noChangeArrowheads="1"/>
          </p:cNvSpPr>
          <p:nvPr/>
        </p:nvSpPr>
        <p:spPr bwMode="auto">
          <a:xfrm>
            <a:off x="5029200" y="2743200"/>
            <a:ext cx="3810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100"/>
              <a:t>Remember, the main idea behind these problems is </a:t>
            </a:r>
          </a:p>
          <a:p>
            <a:pPr algn="ctr"/>
            <a:r>
              <a:rPr lang="en-US" altLang="en-US" sz="1100" u="sng"/>
              <a:t>to be able to explain the process involved in problem solving</a:t>
            </a:r>
            <a:r>
              <a:rPr lang="en-US" altLang="en-US" sz="1100"/>
              <a:t>, </a:t>
            </a:r>
          </a:p>
          <a:p>
            <a:pPr algn="ctr"/>
            <a:r>
              <a:rPr lang="en-US" altLang="en-US" sz="1100"/>
              <a:t>not only to get a “correct answer.”</a:t>
            </a:r>
          </a:p>
        </p:txBody>
      </p:sp>
      <p:grpSp>
        <p:nvGrpSpPr>
          <p:cNvPr id="1069" name="Group 45"/>
          <p:cNvGrpSpPr>
            <a:grpSpLocks/>
          </p:cNvGrpSpPr>
          <p:nvPr userDrawn="1"/>
        </p:nvGrpSpPr>
        <p:grpSpPr bwMode="auto">
          <a:xfrm>
            <a:off x="5029200" y="3962400"/>
            <a:ext cx="3733800" cy="609600"/>
            <a:chOff x="-960" y="2157"/>
            <a:chExt cx="2352" cy="384"/>
          </a:xfrm>
        </p:grpSpPr>
        <p:sp>
          <p:nvSpPr>
            <p:cNvPr id="1037" name="Rectangle 13"/>
            <p:cNvSpPr>
              <a:spLocks noChangeArrowheads="1"/>
            </p:cNvSpPr>
            <p:nvPr userDrawn="1"/>
          </p:nvSpPr>
          <p:spPr bwMode="auto">
            <a:xfrm>
              <a:off x="816" y="2157"/>
              <a:ext cx="576"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Fully explained</a:t>
              </a:r>
            </a:p>
            <a:p>
              <a:pPr algn="ctr"/>
              <a:r>
                <a:rPr lang="en-US" altLang="en-US" sz="1000"/>
                <a:t>Excellent details</a:t>
              </a:r>
            </a:p>
            <a:p>
              <a:pPr algn="ctr"/>
              <a:r>
                <a:rPr lang="en-US" altLang="en-US" sz="1400" b="1"/>
                <a:t>6</a:t>
              </a:r>
            </a:p>
          </p:txBody>
        </p:sp>
        <p:sp>
          <p:nvSpPr>
            <p:cNvPr id="1040" name="Rectangle 16"/>
            <p:cNvSpPr>
              <a:spLocks noChangeArrowheads="1"/>
            </p:cNvSpPr>
            <p:nvPr userDrawn="1"/>
          </p:nvSpPr>
          <p:spPr bwMode="auto">
            <a:xfrm>
              <a:off x="288" y="2157"/>
              <a:ext cx="528"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Well explained</a:t>
              </a:r>
            </a:p>
            <a:p>
              <a:pPr algn="ctr"/>
              <a:r>
                <a:rPr lang="en-US" altLang="en-US" sz="1000"/>
                <a:t>Most details</a:t>
              </a:r>
            </a:p>
            <a:p>
              <a:pPr algn="ctr"/>
              <a:r>
                <a:rPr lang="en-US" altLang="en-US" sz="1400" b="1"/>
                <a:t>5</a:t>
              </a:r>
            </a:p>
          </p:txBody>
        </p:sp>
        <p:sp>
          <p:nvSpPr>
            <p:cNvPr id="1041" name="Rectangle 17"/>
            <p:cNvSpPr>
              <a:spLocks noChangeArrowheads="1"/>
            </p:cNvSpPr>
            <p:nvPr userDrawn="1"/>
          </p:nvSpPr>
          <p:spPr bwMode="auto">
            <a:xfrm>
              <a:off x="-336" y="2157"/>
              <a:ext cx="624"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Some explanation</a:t>
              </a:r>
            </a:p>
            <a:p>
              <a:pPr algn="ctr"/>
              <a:r>
                <a:rPr lang="en-US" altLang="en-US" sz="1000"/>
                <a:t>and details</a:t>
              </a:r>
            </a:p>
            <a:p>
              <a:pPr algn="ctr"/>
              <a:r>
                <a:rPr lang="en-US" altLang="en-US" sz="1400" b="1"/>
                <a:t>4</a:t>
              </a:r>
            </a:p>
          </p:txBody>
        </p:sp>
        <p:sp>
          <p:nvSpPr>
            <p:cNvPr id="1042" name="Rectangle 18"/>
            <p:cNvSpPr>
              <a:spLocks noChangeArrowheads="1"/>
            </p:cNvSpPr>
            <p:nvPr userDrawn="1"/>
          </p:nvSpPr>
          <p:spPr bwMode="auto">
            <a:xfrm>
              <a:off x="-960" y="2157"/>
              <a:ext cx="624"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n-US" altLang="en-US" sz="1000"/>
                <a:t>Lack of </a:t>
              </a:r>
            </a:p>
            <a:p>
              <a:pPr algn="ctr"/>
              <a:r>
                <a:rPr lang="en-US" altLang="en-US" sz="1000"/>
                <a:t>explanation/details</a:t>
              </a:r>
            </a:p>
            <a:p>
              <a:pPr algn="ctr"/>
              <a:r>
                <a:rPr lang="en-US" altLang="en-US" sz="1400" b="1"/>
                <a:t>0    1    2    3</a:t>
              </a:r>
            </a:p>
          </p:txBody>
        </p:sp>
      </p:grpSp>
      <p:grpSp>
        <p:nvGrpSpPr>
          <p:cNvPr id="1070" name="Group 46"/>
          <p:cNvGrpSpPr>
            <a:grpSpLocks/>
          </p:cNvGrpSpPr>
          <p:nvPr userDrawn="1"/>
        </p:nvGrpSpPr>
        <p:grpSpPr bwMode="auto">
          <a:xfrm>
            <a:off x="5029200" y="4572000"/>
            <a:ext cx="3733800" cy="533400"/>
            <a:chOff x="-960" y="2733"/>
            <a:chExt cx="2352" cy="336"/>
          </a:xfrm>
        </p:grpSpPr>
        <p:sp>
          <p:nvSpPr>
            <p:cNvPr id="1043" name="Rectangle 19"/>
            <p:cNvSpPr>
              <a:spLocks noChangeArrowheads="1"/>
            </p:cNvSpPr>
            <p:nvPr userDrawn="1"/>
          </p:nvSpPr>
          <p:spPr bwMode="auto">
            <a:xfrm>
              <a:off x="768" y="2733"/>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All work shown</a:t>
              </a:r>
            </a:p>
            <a:p>
              <a:pPr algn="ctr"/>
              <a:r>
                <a:rPr lang="en-US" altLang="en-US" sz="900"/>
                <a:t>Easily understood</a:t>
              </a:r>
              <a:r>
                <a:rPr lang="en-US" altLang="en-US" sz="1000"/>
                <a:t> </a:t>
              </a:r>
            </a:p>
            <a:p>
              <a:pPr algn="ctr"/>
              <a:r>
                <a:rPr lang="en-US" altLang="en-US" sz="1400" b="1"/>
                <a:t>5</a:t>
              </a:r>
            </a:p>
          </p:txBody>
        </p:sp>
        <p:sp>
          <p:nvSpPr>
            <p:cNvPr id="1044" name="Rectangle 20"/>
            <p:cNvSpPr>
              <a:spLocks noChangeArrowheads="1"/>
            </p:cNvSpPr>
            <p:nvPr userDrawn="1"/>
          </p:nvSpPr>
          <p:spPr bwMode="auto">
            <a:xfrm>
              <a:off x="192" y="2733"/>
              <a:ext cx="576"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Work shown</a:t>
              </a:r>
            </a:p>
            <a:p>
              <a:pPr algn="ctr"/>
              <a:r>
                <a:rPr lang="en-US" altLang="en-US" sz="900"/>
                <a:t>Mostly understood</a:t>
              </a:r>
            </a:p>
            <a:p>
              <a:pPr algn="ctr"/>
              <a:r>
                <a:rPr lang="en-US" altLang="en-US" sz="1400" b="1"/>
                <a:t>4</a:t>
              </a:r>
            </a:p>
          </p:txBody>
        </p:sp>
        <p:sp>
          <p:nvSpPr>
            <p:cNvPr id="1045" name="Rectangle 21"/>
            <p:cNvSpPr>
              <a:spLocks noChangeArrowheads="1"/>
            </p:cNvSpPr>
            <p:nvPr userDrawn="1"/>
          </p:nvSpPr>
          <p:spPr bwMode="auto">
            <a:xfrm>
              <a:off x="-432" y="2733"/>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Some work</a:t>
              </a:r>
            </a:p>
            <a:p>
              <a:pPr algn="ctr"/>
              <a:r>
                <a:rPr lang="en-US" altLang="en-US" sz="900"/>
                <a:t>shown/understood</a:t>
              </a:r>
            </a:p>
            <a:p>
              <a:pPr algn="ctr"/>
              <a:r>
                <a:rPr lang="en-US" altLang="en-US" sz="1400" b="1"/>
                <a:t>3</a:t>
              </a:r>
            </a:p>
          </p:txBody>
        </p:sp>
        <p:sp>
          <p:nvSpPr>
            <p:cNvPr id="1046" name="Rectangle 22"/>
            <p:cNvSpPr>
              <a:spLocks noChangeArrowheads="1"/>
            </p:cNvSpPr>
            <p:nvPr userDrawn="1"/>
          </p:nvSpPr>
          <p:spPr bwMode="auto">
            <a:xfrm>
              <a:off x="-960" y="2733"/>
              <a:ext cx="528"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Lack of </a:t>
              </a:r>
            </a:p>
            <a:p>
              <a:pPr algn="ctr"/>
              <a:r>
                <a:rPr lang="en-US" altLang="en-US" sz="1000"/>
                <a:t>shown work</a:t>
              </a:r>
            </a:p>
            <a:p>
              <a:pPr algn="ctr"/>
              <a:r>
                <a:rPr lang="en-US" altLang="en-US" sz="1400" b="1"/>
                <a:t>0     1     2</a:t>
              </a:r>
            </a:p>
          </p:txBody>
        </p:sp>
      </p:grpSp>
      <p:grpSp>
        <p:nvGrpSpPr>
          <p:cNvPr id="1071" name="Group 47"/>
          <p:cNvGrpSpPr>
            <a:grpSpLocks/>
          </p:cNvGrpSpPr>
          <p:nvPr userDrawn="1"/>
        </p:nvGrpSpPr>
        <p:grpSpPr bwMode="auto">
          <a:xfrm>
            <a:off x="5029200" y="5105400"/>
            <a:ext cx="3733800" cy="533400"/>
            <a:chOff x="-960" y="3357"/>
            <a:chExt cx="2352" cy="336"/>
          </a:xfrm>
        </p:grpSpPr>
        <p:sp>
          <p:nvSpPr>
            <p:cNvPr id="1047" name="Rectangle 23"/>
            <p:cNvSpPr>
              <a:spLocks noChangeArrowheads="1"/>
            </p:cNvSpPr>
            <p:nvPr userDrawn="1"/>
          </p:nvSpPr>
          <p:spPr bwMode="auto">
            <a:xfrm>
              <a:off x="816" y="3357"/>
              <a:ext cx="576"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Two strategies,</a:t>
              </a:r>
            </a:p>
            <a:p>
              <a:pPr algn="ctr"/>
              <a:r>
                <a:rPr lang="en-US" altLang="en-US" sz="1000"/>
                <a:t>Two “Why’s”</a:t>
              </a:r>
            </a:p>
            <a:p>
              <a:pPr algn="ctr"/>
              <a:r>
                <a:rPr lang="en-US" altLang="en-US" sz="1000"/>
                <a:t> </a:t>
              </a:r>
              <a:r>
                <a:rPr lang="en-US" altLang="en-US" sz="1400" b="1"/>
                <a:t>4</a:t>
              </a:r>
            </a:p>
          </p:txBody>
        </p:sp>
        <p:sp>
          <p:nvSpPr>
            <p:cNvPr id="1048" name="Rectangle 24"/>
            <p:cNvSpPr>
              <a:spLocks noChangeArrowheads="1"/>
            </p:cNvSpPr>
            <p:nvPr userDrawn="1"/>
          </p:nvSpPr>
          <p:spPr bwMode="auto">
            <a:xfrm>
              <a:off x="288" y="3357"/>
              <a:ext cx="528"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Three of four</a:t>
              </a:r>
            </a:p>
            <a:p>
              <a:pPr algn="ctr"/>
              <a:r>
                <a:rPr lang="en-US" altLang="en-US" sz="1000"/>
                <a:t>correct answers</a:t>
              </a:r>
            </a:p>
            <a:p>
              <a:pPr algn="ctr"/>
              <a:r>
                <a:rPr lang="en-US" altLang="en-US" sz="1400" b="1"/>
                <a:t>3</a:t>
              </a:r>
            </a:p>
          </p:txBody>
        </p:sp>
        <p:sp>
          <p:nvSpPr>
            <p:cNvPr id="1049" name="Rectangle 25"/>
            <p:cNvSpPr>
              <a:spLocks noChangeArrowheads="1"/>
            </p:cNvSpPr>
            <p:nvPr userDrawn="1"/>
          </p:nvSpPr>
          <p:spPr bwMode="auto">
            <a:xfrm>
              <a:off x="-336" y="3357"/>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Two of four</a:t>
              </a:r>
            </a:p>
            <a:p>
              <a:pPr algn="ctr"/>
              <a:r>
                <a:rPr lang="en-US" altLang="en-US" sz="1000"/>
                <a:t>correct answers</a:t>
              </a:r>
            </a:p>
            <a:p>
              <a:pPr algn="ctr"/>
              <a:r>
                <a:rPr lang="en-US" altLang="en-US" sz="1400" b="1"/>
                <a:t>2</a:t>
              </a:r>
            </a:p>
          </p:txBody>
        </p:sp>
        <p:sp>
          <p:nvSpPr>
            <p:cNvPr id="1050" name="Rectangle 26"/>
            <p:cNvSpPr>
              <a:spLocks noChangeArrowheads="1"/>
            </p:cNvSpPr>
            <p:nvPr userDrawn="1"/>
          </p:nvSpPr>
          <p:spPr bwMode="auto">
            <a:xfrm>
              <a:off x="-960" y="3357"/>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explanations/</a:t>
              </a:r>
            </a:p>
            <a:p>
              <a:pPr algn="ctr"/>
              <a:r>
                <a:rPr lang="en-US" altLang="en-US" sz="1000"/>
                <a:t>0 or 1 strategy</a:t>
              </a:r>
            </a:p>
            <a:p>
              <a:pPr algn="ctr"/>
              <a:r>
                <a:rPr lang="en-US" altLang="en-US" sz="1400" b="1"/>
                <a:t>0        1</a:t>
              </a:r>
            </a:p>
          </p:txBody>
        </p:sp>
      </p:grpSp>
      <p:sp>
        <p:nvSpPr>
          <p:cNvPr id="1051" name="Rectangle 27"/>
          <p:cNvSpPr>
            <a:spLocks noChangeArrowheads="1"/>
          </p:cNvSpPr>
          <p:nvPr userDrawn="1"/>
        </p:nvSpPr>
        <p:spPr bwMode="auto">
          <a:xfrm>
            <a:off x="0" y="2971800"/>
            <a:ext cx="487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200"/>
              <a:t>Please attach all scratch work to your final copy.  All work should be on another sheet of paper.  Always write in COMPLETE sentences!</a:t>
            </a:r>
          </a:p>
        </p:txBody>
      </p:sp>
      <p:sp>
        <p:nvSpPr>
          <p:cNvPr id="1054" name="Text Box 30"/>
          <p:cNvSpPr txBox="1">
            <a:spLocks noChangeArrowheads="1"/>
          </p:cNvSpPr>
          <p:nvPr userDrawn="1"/>
        </p:nvSpPr>
        <p:spPr bwMode="auto">
          <a:xfrm>
            <a:off x="228600" y="228600"/>
            <a:ext cx="93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POW #</a:t>
            </a:r>
          </a:p>
        </p:txBody>
      </p:sp>
      <p:sp>
        <p:nvSpPr>
          <p:cNvPr id="1039" name="Rectangle 15"/>
          <p:cNvSpPr>
            <a:spLocks noChangeArrowheads="1"/>
          </p:cNvSpPr>
          <p:nvPr userDrawn="1"/>
        </p:nvSpPr>
        <p:spPr bwMode="auto">
          <a:xfrm>
            <a:off x="8229600" y="152400"/>
            <a:ext cx="685800"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Text Box 31"/>
          <p:cNvSpPr txBox="1">
            <a:spLocks noChangeArrowheads="1"/>
          </p:cNvSpPr>
          <p:nvPr userDrawn="1"/>
        </p:nvSpPr>
        <p:spPr bwMode="auto">
          <a:xfrm>
            <a:off x="7467600" y="152400"/>
            <a:ext cx="1447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t>TOTAL</a:t>
            </a:r>
          </a:p>
          <a:p>
            <a:endParaRPr lang="en-US" altLang="en-US" sz="600"/>
          </a:p>
          <a:p>
            <a:r>
              <a:rPr lang="en-US" altLang="en-US" sz="1400"/>
              <a:t>Percent</a:t>
            </a:r>
          </a:p>
        </p:txBody>
      </p:sp>
      <p:sp>
        <p:nvSpPr>
          <p:cNvPr id="1056" name="Rectangle 32"/>
          <p:cNvSpPr>
            <a:spLocks noChangeArrowheads="1"/>
          </p:cNvSpPr>
          <p:nvPr userDrawn="1"/>
        </p:nvSpPr>
        <p:spPr bwMode="auto">
          <a:xfrm>
            <a:off x="7467600" y="152400"/>
            <a:ext cx="1447800" cy="609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072" name="Group 48"/>
          <p:cNvGrpSpPr>
            <a:grpSpLocks/>
          </p:cNvGrpSpPr>
          <p:nvPr userDrawn="1"/>
        </p:nvGrpSpPr>
        <p:grpSpPr bwMode="auto">
          <a:xfrm>
            <a:off x="5029200" y="5715000"/>
            <a:ext cx="3733800" cy="381000"/>
            <a:chOff x="-960" y="4029"/>
            <a:chExt cx="2352" cy="240"/>
          </a:xfrm>
        </p:grpSpPr>
        <p:sp>
          <p:nvSpPr>
            <p:cNvPr id="1057" name="Rectangle 33"/>
            <p:cNvSpPr>
              <a:spLocks noChangeArrowheads="1"/>
            </p:cNvSpPr>
            <p:nvPr userDrawn="1"/>
          </p:nvSpPr>
          <p:spPr bwMode="auto">
            <a:xfrm>
              <a:off x="816" y="4029"/>
              <a:ext cx="57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Correct</a:t>
              </a:r>
            </a:p>
            <a:p>
              <a:pPr algn="ctr"/>
              <a:r>
                <a:rPr lang="en-US" altLang="en-US" sz="1000"/>
                <a:t> </a:t>
              </a:r>
              <a:r>
                <a:rPr lang="en-US" altLang="en-US" sz="1400" b="1"/>
                <a:t>3</a:t>
              </a:r>
            </a:p>
          </p:txBody>
        </p:sp>
        <p:sp>
          <p:nvSpPr>
            <p:cNvPr id="1058" name="Rectangle 34"/>
            <p:cNvSpPr>
              <a:spLocks noChangeArrowheads="1"/>
            </p:cNvSpPr>
            <p:nvPr userDrawn="1"/>
          </p:nvSpPr>
          <p:spPr bwMode="auto">
            <a:xfrm>
              <a:off x="192" y="4029"/>
              <a:ext cx="624"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Almost correct</a:t>
              </a:r>
            </a:p>
            <a:p>
              <a:pPr algn="ctr"/>
              <a:r>
                <a:rPr lang="en-US" altLang="en-US" sz="1400" b="1"/>
                <a:t>2</a:t>
              </a:r>
            </a:p>
          </p:txBody>
        </p:sp>
        <p:sp>
          <p:nvSpPr>
            <p:cNvPr id="1059" name="Rectangle 35"/>
            <p:cNvSpPr>
              <a:spLocks noChangeArrowheads="1"/>
            </p:cNvSpPr>
            <p:nvPr userDrawn="1"/>
          </p:nvSpPr>
          <p:spPr bwMode="auto">
            <a:xfrm>
              <a:off x="-432" y="4029"/>
              <a:ext cx="624"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Incorrect answer</a:t>
              </a:r>
            </a:p>
            <a:p>
              <a:pPr algn="ctr"/>
              <a:r>
                <a:rPr lang="en-US" altLang="en-US" sz="1400" b="1"/>
                <a:t>1</a:t>
              </a:r>
            </a:p>
          </p:txBody>
        </p:sp>
        <p:sp>
          <p:nvSpPr>
            <p:cNvPr id="1060" name="Rectangle 36"/>
            <p:cNvSpPr>
              <a:spLocks noChangeArrowheads="1"/>
            </p:cNvSpPr>
            <p:nvPr userDrawn="1"/>
          </p:nvSpPr>
          <p:spPr bwMode="auto">
            <a:xfrm>
              <a:off x="-960" y="4029"/>
              <a:ext cx="528"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answer</a:t>
              </a:r>
            </a:p>
            <a:p>
              <a:pPr algn="ctr"/>
              <a:r>
                <a:rPr lang="en-US" altLang="en-US" sz="1400" b="1"/>
                <a:t>0 </a:t>
              </a:r>
            </a:p>
          </p:txBody>
        </p:sp>
      </p:grpSp>
      <p:grpSp>
        <p:nvGrpSpPr>
          <p:cNvPr id="1073" name="Group 49"/>
          <p:cNvGrpSpPr>
            <a:grpSpLocks/>
          </p:cNvGrpSpPr>
          <p:nvPr userDrawn="1"/>
        </p:nvGrpSpPr>
        <p:grpSpPr bwMode="auto">
          <a:xfrm>
            <a:off x="5029200" y="6096000"/>
            <a:ext cx="3733800" cy="228600"/>
            <a:chOff x="-960" y="4557"/>
            <a:chExt cx="2352" cy="144"/>
          </a:xfrm>
        </p:grpSpPr>
        <p:sp>
          <p:nvSpPr>
            <p:cNvPr id="1061" name="Rectangle 37"/>
            <p:cNvSpPr>
              <a:spLocks noChangeArrowheads="1"/>
            </p:cNvSpPr>
            <p:nvPr userDrawn="1"/>
          </p:nvSpPr>
          <p:spPr bwMode="auto">
            <a:xfrm>
              <a:off x="192" y="4557"/>
              <a:ext cx="1200"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b="1"/>
                <a:t>1</a:t>
              </a:r>
            </a:p>
          </p:txBody>
        </p:sp>
        <p:sp>
          <p:nvSpPr>
            <p:cNvPr id="1062" name="Rectangle 38"/>
            <p:cNvSpPr>
              <a:spLocks noChangeArrowheads="1"/>
            </p:cNvSpPr>
            <p:nvPr userDrawn="1"/>
          </p:nvSpPr>
          <p:spPr bwMode="auto">
            <a:xfrm>
              <a:off x="-960" y="4557"/>
              <a:ext cx="1152"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b="1"/>
                <a:t>0</a:t>
              </a:r>
            </a:p>
          </p:txBody>
        </p:sp>
      </p:grpSp>
      <p:grpSp>
        <p:nvGrpSpPr>
          <p:cNvPr id="1074" name="Group 50"/>
          <p:cNvGrpSpPr>
            <a:grpSpLocks/>
          </p:cNvGrpSpPr>
          <p:nvPr userDrawn="1"/>
        </p:nvGrpSpPr>
        <p:grpSpPr bwMode="auto">
          <a:xfrm>
            <a:off x="5029200" y="6324600"/>
            <a:ext cx="3733800" cy="381000"/>
            <a:chOff x="-960" y="4941"/>
            <a:chExt cx="2352" cy="144"/>
          </a:xfrm>
        </p:grpSpPr>
        <p:sp>
          <p:nvSpPr>
            <p:cNvPr id="1063" name="Rectangle 39"/>
            <p:cNvSpPr>
              <a:spLocks noChangeArrowheads="1"/>
            </p:cNvSpPr>
            <p:nvPr userDrawn="1"/>
          </p:nvSpPr>
          <p:spPr bwMode="auto">
            <a:xfrm>
              <a:off x="384" y="4941"/>
              <a:ext cx="1008"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Learning demonstrated     </a:t>
              </a:r>
              <a:r>
                <a:rPr lang="en-US" altLang="en-US" sz="1400" b="1"/>
                <a:t>1</a:t>
              </a:r>
            </a:p>
          </p:txBody>
        </p:sp>
        <p:sp>
          <p:nvSpPr>
            <p:cNvPr id="1064" name="Rectangle 40"/>
            <p:cNvSpPr>
              <a:spLocks noChangeArrowheads="1"/>
            </p:cNvSpPr>
            <p:nvPr userDrawn="1"/>
          </p:nvSpPr>
          <p:spPr bwMode="auto">
            <a:xfrm>
              <a:off x="-960" y="4941"/>
              <a:ext cx="1344"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 No proof of mathematical gain    </a:t>
              </a:r>
              <a:r>
                <a:rPr lang="en-US" altLang="en-US" sz="1400" b="1"/>
                <a:t>0</a:t>
              </a:r>
            </a:p>
          </p:txBody>
        </p:sp>
      </p:grpSp>
      <p:grpSp>
        <p:nvGrpSpPr>
          <p:cNvPr id="1068" name="Group 44"/>
          <p:cNvGrpSpPr>
            <a:grpSpLocks/>
          </p:cNvGrpSpPr>
          <p:nvPr userDrawn="1"/>
        </p:nvGrpSpPr>
        <p:grpSpPr bwMode="auto">
          <a:xfrm>
            <a:off x="5029200" y="3505200"/>
            <a:ext cx="3733800" cy="381000"/>
            <a:chOff x="-960" y="1533"/>
            <a:chExt cx="2352" cy="240"/>
          </a:xfrm>
        </p:grpSpPr>
        <p:sp>
          <p:nvSpPr>
            <p:cNvPr id="1036" name="Rectangle 12"/>
            <p:cNvSpPr>
              <a:spLocks noChangeArrowheads="1"/>
            </p:cNvSpPr>
            <p:nvPr userDrawn="1"/>
          </p:nvSpPr>
          <p:spPr bwMode="auto">
            <a:xfrm>
              <a:off x="960" y="1533"/>
              <a:ext cx="432"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All details</a:t>
              </a:r>
            </a:p>
            <a:p>
              <a:pPr algn="ctr"/>
              <a:r>
                <a:rPr lang="en-US" altLang="en-US" sz="1400" b="1"/>
                <a:t>5</a:t>
              </a:r>
            </a:p>
          </p:txBody>
        </p:sp>
        <p:sp>
          <p:nvSpPr>
            <p:cNvPr id="1052" name="Rectangle 28"/>
            <p:cNvSpPr>
              <a:spLocks noChangeArrowheads="1"/>
            </p:cNvSpPr>
            <p:nvPr userDrawn="1"/>
          </p:nvSpPr>
          <p:spPr bwMode="auto">
            <a:xfrm>
              <a:off x="432" y="1533"/>
              <a:ext cx="528"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Most details</a:t>
              </a:r>
            </a:p>
            <a:p>
              <a:pPr algn="ctr"/>
              <a:r>
                <a:rPr lang="en-US" altLang="en-US" sz="1400" b="1"/>
                <a:t>4</a:t>
              </a:r>
            </a:p>
          </p:txBody>
        </p:sp>
        <p:sp>
          <p:nvSpPr>
            <p:cNvPr id="1053" name="Rectangle 29"/>
            <p:cNvSpPr>
              <a:spLocks noChangeArrowheads="1"/>
            </p:cNvSpPr>
            <p:nvPr userDrawn="1"/>
          </p:nvSpPr>
          <p:spPr bwMode="auto">
            <a:xfrm>
              <a:off x="-384" y="1533"/>
              <a:ext cx="81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Lack of/wrong details</a:t>
              </a:r>
            </a:p>
            <a:p>
              <a:pPr algn="ctr"/>
              <a:r>
                <a:rPr lang="en-US" altLang="en-US" sz="1400" b="1"/>
                <a:t>1        2        3</a:t>
              </a:r>
            </a:p>
          </p:txBody>
        </p:sp>
        <p:sp>
          <p:nvSpPr>
            <p:cNvPr id="1065" name="Rectangle 41"/>
            <p:cNvSpPr>
              <a:spLocks noChangeArrowheads="1"/>
            </p:cNvSpPr>
            <p:nvPr userDrawn="1"/>
          </p:nvSpPr>
          <p:spPr bwMode="auto">
            <a:xfrm>
              <a:off x="-960" y="1533"/>
              <a:ext cx="57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statement</a:t>
              </a:r>
            </a:p>
            <a:p>
              <a:pPr algn="ctr"/>
              <a:r>
                <a:rPr lang="en-US" altLang="en-US" sz="1400" b="1"/>
                <a:t>0</a:t>
              </a:r>
            </a:p>
          </p:txBody>
        </p:sp>
      </p:grpSp>
      <p:sp>
        <p:nvSpPr>
          <p:cNvPr id="1066" name="Text Box 42"/>
          <p:cNvSpPr txBox="1">
            <a:spLocks noChangeArrowheads="1"/>
          </p:cNvSpPr>
          <p:nvPr userDrawn="1"/>
        </p:nvSpPr>
        <p:spPr bwMode="auto">
          <a:xfrm>
            <a:off x="1676400" y="304800"/>
            <a:ext cx="3200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t>Name  _________________       Due Date </a:t>
            </a:r>
            <a:endParaRPr lang="en-US" altLang="en-US"/>
          </a:p>
        </p:txBody>
      </p:sp>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Rectangle 53"/>
          <p:cNvSpPr>
            <a:spLocks noChangeArrowheads="1"/>
          </p:cNvSpPr>
          <p:nvPr userDrawn="1"/>
        </p:nvSpPr>
        <p:spPr bwMode="auto">
          <a:xfrm>
            <a:off x="152400" y="35052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Rectangle 54"/>
          <p:cNvSpPr>
            <a:spLocks noChangeArrowheads="1"/>
          </p:cNvSpPr>
          <p:nvPr userDrawn="1"/>
        </p:nvSpPr>
        <p:spPr bwMode="auto">
          <a:xfrm>
            <a:off x="152400" y="3962400"/>
            <a:ext cx="8610600" cy="609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Rectangle 55"/>
          <p:cNvSpPr>
            <a:spLocks noChangeArrowheads="1"/>
          </p:cNvSpPr>
          <p:nvPr userDrawn="1"/>
        </p:nvSpPr>
        <p:spPr bwMode="auto">
          <a:xfrm>
            <a:off x="152400" y="4572000"/>
            <a:ext cx="8610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56"/>
          <p:cNvSpPr>
            <a:spLocks noChangeArrowheads="1"/>
          </p:cNvSpPr>
          <p:nvPr userDrawn="1"/>
        </p:nvSpPr>
        <p:spPr bwMode="auto">
          <a:xfrm>
            <a:off x="152400" y="5105400"/>
            <a:ext cx="8610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Rectangle 57"/>
          <p:cNvSpPr>
            <a:spLocks noChangeArrowheads="1"/>
          </p:cNvSpPr>
          <p:nvPr userDrawn="1"/>
        </p:nvSpPr>
        <p:spPr bwMode="auto">
          <a:xfrm>
            <a:off x="152400" y="57150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Rectangle 58"/>
          <p:cNvSpPr>
            <a:spLocks noChangeArrowheads="1"/>
          </p:cNvSpPr>
          <p:nvPr userDrawn="1"/>
        </p:nvSpPr>
        <p:spPr bwMode="auto">
          <a:xfrm>
            <a:off x="152400" y="6096000"/>
            <a:ext cx="8610600" cy="228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Rectangle 59"/>
          <p:cNvSpPr>
            <a:spLocks noChangeArrowheads="1"/>
          </p:cNvSpPr>
          <p:nvPr userDrawn="1"/>
        </p:nvSpPr>
        <p:spPr bwMode="auto">
          <a:xfrm>
            <a:off x="152400" y="63246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Oval 60"/>
          <p:cNvSpPr>
            <a:spLocks noChangeArrowheads="1"/>
          </p:cNvSpPr>
          <p:nvPr userDrawn="1"/>
        </p:nvSpPr>
        <p:spPr bwMode="auto">
          <a:xfrm>
            <a:off x="5029200" y="2667000"/>
            <a:ext cx="3810000" cy="7620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AutoShape 61"/>
          <p:cNvSpPr>
            <a:spLocks noChangeArrowheads="1"/>
          </p:cNvSpPr>
          <p:nvPr userDrawn="1"/>
        </p:nvSpPr>
        <p:spPr bwMode="auto">
          <a:xfrm>
            <a:off x="5181600" y="1143000"/>
            <a:ext cx="12192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AutoShape 62"/>
          <p:cNvSpPr>
            <a:spLocks noChangeArrowheads="1"/>
          </p:cNvSpPr>
          <p:nvPr userDrawn="1"/>
        </p:nvSpPr>
        <p:spPr bwMode="auto">
          <a:xfrm>
            <a:off x="6477000" y="1143000"/>
            <a:ext cx="10668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AutoShape 63"/>
          <p:cNvSpPr>
            <a:spLocks noChangeArrowheads="1"/>
          </p:cNvSpPr>
          <p:nvPr userDrawn="1"/>
        </p:nvSpPr>
        <p:spPr bwMode="auto">
          <a:xfrm>
            <a:off x="7696200" y="1143000"/>
            <a:ext cx="10668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AutoShape 64"/>
          <p:cNvSpPr>
            <a:spLocks noChangeArrowheads="1"/>
          </p:cNvSpPr>
          <p:nvPr userDrawn="1"/>
        </p:nvSpPr>
        <p:spPr bwMode="auto">
          <a:xfrm>
            <a:off x="5181600" y="1524000"/>
            <a:ext cx="12192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AutoShape 65"/>
          <p:cNvSpPr>
            <a:spLocks noChangeArrowheads="1"/>
          </p:cNvSpPr>
          <p:nvPr userDrawn="1"/>
        </p:nvSpPr>
        <p:spPr bwMode="auto">
          <a:xfrm>
            <a:off x="6629400" y="1524000"/>
            <a:ext cx="7620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AutoShape 66"/>
          <p:cNvSpPr>
            <a:spLocks noChangeArrowheads="1"/>
          </p:cNvSpPr>
          <p:nvPr userDrawn="1"/>
        </p:nvSpPr>
        <p:spPr bwMode="auto">
          <a:xfrm>
            <a:off x="7696200" y="15240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AutoShape 67"/>
          <p:cNvSpPr>
            <a:spLocks noChangeArrowheads="1"/>
          </p:cNvSpPr>
          <p:nvPr userDrawn="1"/>
        </p:nvSpPr>
        <p:spPr bwMode="auto">
          <a:xfrm>
            <a:off x="5257800" y="18288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AutoShape 68"/>
          <p:cNvSpPr>
            <a:spLocks noChangeArrowheads="1"/>
          </p:cNvSpPr>
          <p:nvPr userDrawn="1"/>
        </p:nvSpPr>
        <p:spPr bwMode="auto">
          <a:xfrm>
            <a:off x="6477000" y="18288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AutoShape 70"/>
          <p:cNvSpPr>
            <a:spLocks noChangeArrowheads="1"/>
          </p:cNvSpPr>
          <p:nvPr userDrawn="1"/>
        </p:nvSpPr>
        <p:spPr bwMode="auto">
          <a:xfrm>
            <a:off x="7620000" y="1828800"/>
            <a:ext cx="12954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Line 72"/>
          <p:cNvSpPr>
            <a:spLocks noChangeShapeType="1"/>
          </p:cNvSpPr>
          <p:nvPr userDrawn="1"/>
        </p:nvSpPr>
        <p:spPr bwMode="auto">
          <a:xfrm>
            <a:off x="7467600" y="457200"/>
            <a:ext cx="1447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 name="Rectangle 102"/>
          <p:cNvSpPr>
            <a:spLocks noChangeArrowheads="1"/>
          </p:cNvSpPr>
          <p:nvPr userDrawn="1"/>
        </p:nvSpPr>
        <p:spPr bwMode="auto">
          <a:xfrm>
            <a:off x="4038600" y="228600"/>
            <a:ext cx="2895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Line 103"/>
          <p:cNvSpPr>
            <a:spLocks noChangeShapeType="1"/>
          </p:cNvSpPr>
          <p:nvPr userDrawn="1"/>
        </p:nvSpPr>
        <p:spPr bwMode="auto">
          <a:xfrm>
            <a:off x="4876800" y="2286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 name="Line 104"/>
          <p:cNvSpPr>
            <a:spLocks noChangeShapeType="1"/>
          </p:cNvSpPr>
          <p:nvPr userDrawn="1"/>
        </p:nvSpPr>
        <p:spPr bwMode="auto">
          <a:xfrm>
            <a:off x="5791200" y="2286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 name="Text Box 105"/>
          <p:cNvSpPr txBox="1">
            <a:spLocks noChangeArrowheads="1"/>
          </p:cNvSpPr>
          <p:nvPr userDrawn="1"/>
        </p:nvSpPr>
        <p:spPr bwMode="auto">
          <a:xfrm>
            <a:off x="5791200" y="228600"/>
            <a:ext cx="396875"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r>
              <a:rPr lang="en-US" altLang="en-US" sz="1400"/>
              <a:t>LATE</a:t>
            </a:r>
          </a:p>
        </p:txBody>
      </p:sp>
      <p:sp>
        <p:nvSpPr>
          <p:cNvPr id="1130" name="Line 106"/>
          <p:cNvSpPr>
            <a:spLocks noChangeShapeType="1"/>
          </p:cNvSpPr>
          <p:nvPr userDrawn="1"/>
        </p:nvSpPr>
        <p:spPr bwMode="auto">
          <a:xfrm>
            <a:off x="6172200" y="2286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1" name="Text Box 9"/>
          <p:cNvSpPr txBox="1">
            <a:spLocks noChangeArrowheads="1"/>
          </p:cNvSpPr>
          <p:nvPr/>
        </p:nvSpPr>
        <p:spPr bwMode="auto">
          <a:xfrm>
            <a:off x="1066800" y="152400"/>
            <a:ext cx="539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B1</a:t>
            </a:r>
          </a:p>
        </p:txBody>
      </p:sp>
      <p:sp>
        <p:nvSpPr>
          <p:cNvPr id="18442" name="Text Box 10"/>
          <p:cNvSpPr txBox="1">
            <a:spLocks noChangeArrowheads="1"/>
          </p:cNvSpPr>
          <p:nvPr/>
        </p:nvSpPr>
        <p:spPr bwMode="auto">
          <a:xfrm>
            <a:off x="304800" y="914400"/>
            <a:ext cx="4419600" cy="179228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Dinner is over and it is the twins turn to clean up and do the dishes.  Mary Kate grabs the dish towel and waits for Ashley to start washing the dishes.  Instead of fighting about who has to wash, Ashley suggests a game to settle the dispute.  She hands Mary Kate a die whose six faces are marked 1, 2, 3, 4, 5, and 6.  To play the</a:t>
            </a:r>
          </a:p>
          <a:p>
            <a:r>
              <a:rPr lang="en-US" altLang="en-US" sz="1200"/>
              <a:t>game, Ashley explains, they take turns rolling the die 3 times in a row.  The first one to roll a total of 12 in 3 rolls gets to dry tonight.  How many different ways can the twins combine 3 rolls of the die to total 12?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5086</TotalTime>
  <Words>130</Words>
  <Application>Microsoft Office PowerPoint</Application>
  <PresentationFormat>On-screen Show (4:3)</PresentationFormat>
  <Paragraphs>3</Paragraphs>
  <Slides>1</Slides>
  <Notes>0</Notes>
  <HiddenSlides>0</HiddenSlides>
  <MMClips>0</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4" baseType="lpstr">
      <vt:lpstr>Times New Roman</vt:lpstr>
      <vt:lpstr>Default Design</vt:lpstr>
      <vt:lpstr>Microsoft Word Document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73</cp:revision>
  <cp:lastPrinted>2001-04-26T02:59:36Z</cp:lastPrinted>
  <dcterms:created xsi:type="dcterms:W3CDTF">2000-09-03T02:04:07Z</dcterms:created>
  <dcterms:modified xsi:type="dcterms:W3CDTF">2014-05-03T21:28:31Z</dcterms:modified>
</cp:coreProperties>
</file>